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4"/>
  </p:notesMasterIdLst>
  <p:handoutMasterIdLst>
    <p:handoutMasterId r:id="rId5"/>
  </p:handoutMasterIdLst>
  <p:sldIdLst>
    <p:sldId id="256" r:id="rId3"/>
  </p:sldIdLst>
  <p:sldSz cx="12801600" cy="9601200" type="A3"/>
  <p:notesSz cx="14123988" cy="9869488"/>
  <p:defaultTextStyle>
    <a:defPPr>
      <a:defRPr lang="en-US"/>
    </a:defPPr>
    <a:lvl1pPr marL="0" algn="l" defTabSz="64008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64008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64008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64008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64008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64008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64008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64008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64008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 snapToObjects="1">
      <p:cViewPr>
        <p:scale>
          <a:sx n="150" d="100"/>
          <a:sy n="150" d="100"/>
        </p:scale>
        <p:origin x="3198" y="2886"/>
      </p:cViewPr>
      <p:guideLst>
        <p:guide orient="horz" pos="302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75" d="100"/>
          <a:sy n="75" d="100"/>
        </p:scale>
        <p:origin x="-912" y="-96"/>
      </p:cViewPr>
      <p:guideLst>
        <p:guide orient="horz" pos="3109"/>
        <p:guide pos="444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120395" cy="493474"/>
          </a:xfrm>
          <a:prstGeom prst="rect">
            <a:avLst/>
          </a:prstGeom>
        </p:spPr>
        <p:txBody>
          <a:bodyPr vert="horz" lIns="137105" tIns="68553" rIns="137105" bIns="68553" rtlCol="0"/>
          <a:lstStyle>
            <a:lvl1pPr algn="l">
              <a:defRPr sz="18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8001142" y="0"/>
            <a:ext cx="6120395" cy="493474"/>
          </a:xfrm>
          <a:prstGeom prst="rect">
            <a:avLst/>
          </a:prstGeom>
        </p:spPr>
        <p:txBody>
          <a:bodyPr vert="horz" lIns="137105" tIns="68553" rIns="137105" bIns="68553" rtlCol="0"/>
          <a:lstStyle>
            <a:lvl1pPr algn="r">
              <a:defRPr sz="1800"/>
            </a:lvl1pPr>
          </a:lstStyle>
          <a:p>
            <a:fld id="{0C8484D7-DC4B-4934-ADDA-D9D649F156E1}" type="datetimeFigureOut">
              <a:rPr lang="en-GB" smtClean="0"/>
              <a:pPr/>
              <a:t>12/11/2012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3730"/>
            <a:ext cx="6120395" cy="493474"/>
          </a:xfrm>
          <a:prstGeom prst="rect">
            <a:avLst/>
          </a:prstGeom>
        </p:spPr>
        <p:txBody>
          <a:bodyPr vert="horz" lIns="137105" tIns="68553" rIns="137105" bIns="68553" rtlCol="0" anchor="b"/>
          <a:lstStyle>
            <a:lvl1pPr algn="l">
              <a:defRPr sz="18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8001142" y="9373730"/>
            <a:ext cx="6120395" cy="493474"/>
          </a:xfrm>
          <a:prstGeom prst="rect">
            <a:avLst/>
          </a:prstGeom>
        </p:spPr>
        <p:txBody>
          <a:bodyPr vert="horz" lIns="137105" tIns="68553" rIns="137105" bIns="68553" rtlCol="0" anchor="b"/>
          <a:lstStyle>
            <a:lvl1pPr algn="r">
              <a:defRPr sz="1800"/>
            </a:lvl1pPr>
          </a:lstStyle>
          <a:p>
            <a:fld id="{56A4AFEB-82B2-4FF5-964F-20AB31D01CB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120395" cy="493474"/>
          </a:xfrm>
          <a:prstGeom prst="rect">
            <a:avLst/>
          </a:prstGeom>
        </p:spPr>
        <p:txBody>
          <a:bodyPr vert="horz" lIns="137105" tIns="68553" rIns="137105" bIns="68553" rtlCol="0"/>
          <a:lstStyle>
            <a:lvl1pPr algn="l">
              <a:defRPr sz="18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8001142" y="0"/>
            <a:ext cx="6120395" cy="493474"/>
          </a:xfrm>
          <a:prstGeom prst="rect">
            <a:avLst/>
          </a:prstGeom>
        </p:spPr>
        <p:txBody>
          <a:bodyPr vert="horz" lIns="137105" tIns="68553" rIns="137105" bIns="68553" rtlCol="0"/>
          <a:lstStyle>
            <a:lvl1pPr algn="r">
              <a:defRPr sz="1800"/>
            </a:lvl1pPr>
          </a:lstStyle>
          <a:p>
            <a:fld id="{E0DF3BA5-ECAC-47CF-98B6-B89AF42EF22E}" type="datetimeFigureOut">
              <a:rPr lang="en-GB" smtClean="0"/>
              <a:pPr/>
              <a:t>12/11/2012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94225" y="739775"/>
            <a:ext cx="4935538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7105" tIns="68553" rIns="137105" bIns="68553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412399" y="4688007"/>
            <a:ext cx="11299190" cy="4441270"/>
          </a:xfrm>
          <a:prstGeom prst="rect">
            <a:avLst/>
          </a:prstGeom>
        </p:spPr>
        <p:txBody>
          <a:bodyPr vert="horz" lIns="137105" tIns="68553" rIns="137105" bIns="6855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3730"/>
            <a:ext cx="6120395" cy="493474"/>
          </a:xfrm>
          <a:prstGeom prst="rect">
            <a:avLst/>
          </a:prstGeom>
        </p:spPr>
        <p:txBody>
          <a:bodyPr vert="horz" lIns="137105" tIns="68553" rIns="137105" bIns="68553" rtlCol="0" anchor="b"/>
          <a:lstStyle>
            <a:lvl1pPr algn="l">
              <a:defRPr sz="18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8001142" y="9373730"/>
            <a:ext cx="6120395" cy="493474"/>
          </a:xfrm>
          <a:prstGeom prst="rect">
            <a:avLst/>
          </a:prstGeom>
        </p:spPr>
        <p:txBody>
          <a:bodyPr vert="horz" lIns="137105" tIns="68553" rIns="137105" bIns="68553" rtlCol="0" anchor="b"/>
          <a:lstStyle>
            <a:lvl1pPr algn="r">
              <a:defRPr sz="1800"/>
            </a:lvl1pPr>
          </a:lstStyle>
          <a:p>
            <a:fld id="{5F24E474-FA08-4EEB-BF01-117DC16FFD2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ndle holder.bmp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93088" y="336104"/>
            <a:ext cx="3487861" cy="28513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2240281"/>
            <a:ext cx="11521440" cy="633634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/>
          <a:lstStyle/>
          <a:p>
            <a:fld id="{B7F5BF4A-EA85-7E44-A529-DB52EAA676D6}" type="datetimeFigureOut">
              <a:rPr lang="en-US" smtClean="0"/>
              <a:pPr/>
              <a:t>11/12/2012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</p:spPr>
        <p:txBody>
          <a:bodyPr/>
          <a:lstStyle/>
          <a:p>
            <a:fld id="{24B102D0-A63F-C24D-9F68-CE147853E6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994959" y="537845"/>
            <a:ext cx="4031615" cy="11470323"/>
          </a:xfrm>
          <a:prstGeom prst="rect">
            <a:avLst/>
          </a:prstGeo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5668" y="537845"/>
            <a:ext cx="11885930" cy="1147032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/>
          <a:lstStyle/>
          <a:p>
            <a:fld id="{B7F5BF4A-EA85-7E44-A529-DB52EAA676D6}" type="datetimeFigureOut">
              <a:rPr lang="en-US" smtClean="0"/>
              <a:pPr/>
              <a:t>11/12/2012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</p:spPr>
        <p:txBody>
          <a:bodyPr/>
          <a:lstStyle/>
          <a:p>
            <a:fld id="{24B102D0-A63F-C24D-9F68-CE147853E6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438" y="2982913"/>
            <a:ext cx="10880725" cy="2057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875" y="5440363"/>
            <a:ext cx="8959850" cy="245427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4DE8B-56BD-4603-AD7E-9F3DB2602AE7}" type="datetimeFigureOut">
              <a:rPr lang="en-GB" smtClean="0"/>
              <a:pPr/>
              <a:t>12/11/2012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0D20-CDC2-4D6D-A26A-4FBE9FCF1AD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4DE8B-56BD-4603-AD7E-9F3DB2602AE7}" type="datetimeFigureOut">
              <a:rPr lang="en-GB" smtClean="0"/>
              <a:pPr/>
              <a:t>12/11/2012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0D20-CDC2-4D6D-A26A-4FBE9FCF1AD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6169025"/>
            <a:ext cx="10880725" cy="19081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4068763"/>
            <a:ext cx="10880725" cy="210026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4DE8B-56BD-4603-AD7E-9F3DB2602AE7}" type="datetimeFigureOut">
              <a:rPr lang="en-GB" smtClean="0"/>
              <a:pPr/>
              <a:t>12/11/2012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0D20-CDC2-4D6D-A26A-4FBE9FCF1AD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9763" y="2239963"/>
            <a:ext cx="5684837" cy="6337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7000" y="2239963"/>
            <a:ext cx="5684838" cy="6337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4DE8B-56BD-4603-AD7E-9F3DB2602AE7}" type="datetimeFigureOut">
              <a:rPr lang="en-GB" smtClean="0"/>
              <a:pPr/>
              <a:t>12/11/2012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0D20-CDC2-4D6D-A26A-4FBE9FCF1AD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9763" y="2149475"/>
            <a:ext cx="5656262" cy="895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9763" y="3044825"/>
            <a:ext cx="5656262" cy="5532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2400" y="2149475"/>
            <a:ext cx="5659438" cy="895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2400" y="3044825"/>
            <a:ext cx="5659438" cy="5532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4DE8B-56BD-4603-AD7E-9F3DB2602AE7}" type="datetimeFigureOut">
              <a:rPr lang="en-GB" smtClean="0"/>
              <a:pPr/>
              <a:t>12/11/2012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0D20-CDC2-4D6D-A26A-4FBE9FCF1AD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4DE8B-56BD-4603-AD7E-9F3DB2602AE7}" type="datetimeFigureOut">
              <a:rPr lang="en-GB" smtClean="0"/>
              <a:pPr/>
              <a:t>12/11/2012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0D20-CDC2-4D6D-A26A-4FBE9FCF1AD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4DE8B-56BD-4603-AD7E-9F3DB2602AE7}" type="datetimeFigureOut">
              <a:rPr lang="en-GB" smtClean="0"/>
              <a:pPr/>
              <a:t>12/11/2012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0D20-CDC2-4D6D-A26A-4FBE9FCF1AD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763" y="382588"/>
            <a:ext cx="4211637" cy="16271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388" y="382588"/>
            <a:ext cx="7156450" cy="8194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9763" y="2009775"/>
            <a:ext cx="4211637" cy="65674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4DE8B-56BD-4603-AD7E-9F3DB2602AE7}" type="datetimeFigureOut">
              <a:rPr lang="en-GB" smtClean="0"/>
              <a:pPr/>
              <a:t>12/11/2012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0D20-CDC2-4D6D-A26A-4FBE9FCF1AD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2240281"/>
            <a:ext cx="11521440" cy="63363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/>
          <a:lstStyle/>
          <a:p>
            <a:fld id="{B7F5BF4A-EA85-7E44-A529-DB52EAA676D6}" type="datetimeFigureOut">
              <a:rPr lang="en-US" smtClean="0"/>
              <a:pPr/>
              <a:t>11/12/2012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</p:spPr>
        <p:txBody>
          <a:bodyPr/>
          <a:lstStyle/>
          <a:p>
            <a:fld id="{24B102D0-A63F-C24D-9F68-CE147853E6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838" y="6721475"/>
            <a:ext cx="7680325" cy="79216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838" y="857250"/>
            <a:ext cx="7680325" cy="57610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838" y="7513638"/>
            <a:ext cx="7680325" cy="1127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4DE8B-56BD-4603-AD7E-9F3DB2602AE7}" type="datetimeFigureOut">
              <a:rPr lang="en-GB" smtClean="0"/>
              <a:pPr/>
              <a:t>12/11/2012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0D20-CDC2-4D6D-A26A-4FBE9FCF1AD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4DE8B-56BD-4603-AD7E-9F3DB2602AE7}" type="datetimeFigureOut">
              <a:rPr lang="en-GB" smtClean="0"/>
              <a:pPr/>
              <a:t>12/11/2012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0D20-CDC2-4D6D-A26A-4FBE9FCF1AD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2113" y="384175"/>
            <a:ext cx="2879725" cy="81930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9763" y="384175"/>
            <a:ext cx="8489950" cy="81930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4DE8B-56BD-4603-AD7E-9F3DB2602AE7}" type="datetimeFigureOut">
              <a:rPr lang="en-GB" smtClean="0"/>
              <a:pPr/>
              <a:t>12/11/2012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0D20-CDC2-4D6D-A26A-4FBE9FCF1AD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6169661"/>
            <a:ext cx="10881360" cy="1906905"/>
          </a:xfrm>
          <a:prstGeom prst="rect">
            <a:avLst/>
          </a:prstGeo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4069399"/>
            <a:ext cx="10881360" cy="21002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/>
          <a:lstStyle/>
          <a:p>
            <a:fld id="{B7F5BF4A-EA85-7E44-A529-DB52EAA676D6}" type="datetimeFigureOut">
              <a:rPr lang="en-US" smtClean="0"/>
              <a:pPr/>
              <a:t>11/12/2012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</p:spPr>
        <p:txBody>
          <a:bodyPr/>
          <a:lstStyle/>
          <a:p>
            <a:fld id="{24B102D0-A63F-C24D-9F68-CE147853E6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5669" y="3135948"/>
            <a:ext cx="7958772" cy="8872220"/>
          </a:xfrm>
          <a:prstGeom prst="rect">
            <a:avLst/>
          </a:prstGeo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67800" y="3135948"/>
            <a:ext cx="7958773" cy="8872220"/>
          </a:xfrm>
          <a:prstGeom prst="rect">
            <a:avLst/>
          </a:prstGeo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/>
          <a:lstStyle/>
          <a:p>
            <a:fld id="{B7F5BF4A-EA85-7E44-A529-DB52EAA676D6}" type="datetimeFigureOut">
              <a:rPr lang="en-US" smtClean="0"/>
              <a:pPr/>
              <a:t>11/12/2012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</p:spPr>
        <p:txBody>
          <a:bodyPr/>
          <a:lstStyle/>
          <a:p>
            <a:fld id="{24B102D0-A63F-C24D-9F68-CE147853E6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  <a:prstGeom prst="rect">
            <a:avLst/>
          </a:prstGeo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5" cy="8956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5" cy="5531803"/>
          </a:xfrm>
          <a:prstGeom prst="rect">
            <a:avLst/>
          </a:prstGeo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/>
          <a:lstStyle/>
          <a:p>
            <a:fld id="{B7F5BF4A-EA85-7E44-A529-DB52EAA676D6}" type="datetimeFigureOut">
              <a:rPr lang="en-US" smtClean="0"/>
              <a:pPr/>
              <a:t>11/12/2012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</p:spPr>
        <p:txBody>
          <a:bodyPr/>
          <a:lstStyle/>
          <a:p>
            <a:fld id="{24B102D0-A63F-C24D-9F68-CE147853E6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/>
          <a:lstStyle/>
          <a:p>
            <a:fld id="{B7F5BF4A-EA85-7E44-A529-DB52EAA676D6}" type="datetimeFigureOut">
              <a:rPr lang="en-US" smtClean="0"/>
              <a:pPr/>
              <a:t>11/12/2012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</p:spPr>
        <p:txBody>
          <a:bodyPr/>
          <a:lstStyle/>
          <a:p>
            <a:fld id="{24B102D0-A63F-C24D-9F68-CE147853E6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/>
          <a:lstStyle/>
          <a:p>
            <a:fld id="{B7F5BF4A-EA85-7E44-A529-DB52EAA676D6}" type="datetimeFigureOut">
              <a:rPr lang="en-US" smtClean="0"/>
              <a:pPr/>
              <a:t>11/12/2012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</p:spPr>
        <p:txBody>
          <a:bodyPr/>
          <a:lstStyle/>
          <a:p>
            <a:fld id="{24B102D0-A63F-C24D-9F68-CE147853E6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8" cy="1626870"/>
          </a:xfrm>
          <a:prstGeom prst="rect">
            <a:avLst/>
          </a:prstGeo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382271"/>
            <a:ext cx="7156450" cy="8194358"/>
          </a:xfrm>
          <a:prstGeom prst="rect">
            <a:avLst/>
          </a:prstGeo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2009141"/>
            <a:ext cx="4211638" cy="6567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/>
          <a:lstStyle/>
          <a:p>
            <a:fld id="{B7F5BF4A-EA85-7E44-A529-DB52EAA676D6}" type="datetimeFigureOut">
              <a:rPr lang="en-US" smtClean="0"/>
              <a:pPr/>
              <a:t>11/12/2012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</p:spPr>
        <p:txBody>
          <a:bodyPr/>
          <a:lstStyle/>
          <a:p>
            <a:fld id="{24B102D0-A63F-C24D-9F68-CE147853E6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  <a:prstGeom prst="rect">
            <a:avLst/>
          </a:prstGeo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/>
          <a:lstStyle/>
          <a:p>
            <a:fld id="{B7F5BF4A-EA85-7E44-A529-DB52EAA676D6}" type="datetimeFigureOut">
              <a:rPr lang="en-US" smtClean="0"/>
              <a:pPr/>
              <a:t>11/12/2012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</p:spPr>
        <p:txBody>
          <a:bodyPr/>
          <a:lstStyle/>
          <a:p>
            <a:fld id="{24B102D0-A63F-C24D-9F68-CE147853E6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Straight Connector 52"/>
          <p:cNvCxnSpPr/>
          <p:nvPr userDrawn="1"/>
        </p:nvCxnSpPr>
        <p:spPr>
          <a:xfrm>
            <a:off x="10002788" y="6663154"/>
            <a:ext cx="0" cy="29380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rot="5400000">
            <a:off x="1423373" y="3148626"/>
            <a:ext cx="629725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0" y="3276600"/>
            <a:ext cx="12801600" cy="76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0" y="6248400"/>
            <a:ext cx="12801600" cy="76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rot="5400000">
            <a:off x="-4457700" y="4762500"/>
            <a:ext cx="9601200" cy="76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 rot="5400000" flipH="1" flipV="1">
            <a:off x="944358" y="4770642"/>
            <a:ext cx="2988084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 rot="5400000">
            <a:off x="5386568" y="3147832"/>
            <a:ext cx="629725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 rot="5400000" flipH="1" flipV="1">
            <a:off x="4385224" y="4786132"/>
            <a:ext cx="2988084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 rot="5400000" flipH="1" flipV="1">
            <a:off x="5673173" y="4818700"/>
            <a:ext cx="2988084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 rot="5400000" flipH="1" flipV="1">
            <a:off x="9173164" y="4813480"/>
            <a:ext cx="2988084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 userDrawn="1"/>
        </p:nvSpPr>
        <p:spPr>
          <a:xfrm rot="16200000">
            <a:off x="-1818324" y="462451"/>
            <a:ext cx="396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/>
              <a:t>DESIGN &amp; MANUFACTURE</a:t>
            </a:r>
            <a:endParaRPr lang="en-US" sz="1600" dirty="0"/>
          </a:p>
        </p:txBody>
      </p:sp>
      <p:sp>
        <p:nvSpPr>
          <p:cNvPr id="33" name="TextBox 32"/>
          <p:cNvSpPr txBox="1"/>
          <p:nvPr userDrawn="1"/>
        </p:nvSpPr>
        <p:spPr>
          <a:xfrm rot="16200000">
            <a:off x="-1813113" y="6705007"/>
            <a:ext cx="396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TECHNOLOGY</a:t>
            </a:r>
            <a:endParaRPr lang="en-US" sz="1600" dirty="0"/>
          </a:p>
        </p:txBody>
      </p:sp>
      <p:sp>
        <p:nvSpPr>
          <p:cNvPr id="34" name="TextBox 33"/>
          <p:cNvSpPr txBox="1"/>
          <p:nvPr userDrawn="1"/>
        </p:nvSpPr>
        <p:spPr>
          <a:xfrm rot="16200000">
            <a:off x="-1813113" y="3183523"/>
            <a:ext cx="396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GRAPHICS</a:t>
            </a:r>
            <a:r>
              <a:rPr lang="en-US" sz="1600" baseline="0" dirty="0" smtClean="0"/>
              <a:t> </a:t>
            </a:r>
            <a:endParaRPr lang="en-US" sz="1600" dirty="0"/>
          </a:p>
        </p:txBody>
      </p:sp>
      <p:sp>
        <p:nvSpPr>
          <p:cNvPr id="35" name="TextBox 34"/>
          <p:cNvSpPr txBox="1"/>
          <p:nvPr userDrawn="1"/>
        </p:nvSpPr>
        <p:spPr>
          <a:xfrm>
            <a:off x="1654908" y="-38974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SNOWBOARD</a:t>
            </a:r>
            <a:endParaRPr lang="en-US" sz="1600" dirty="0"/>
          </a:p>
        </p:txBody>
      </p:sp>
      <p:sp>
        <p:nvSpPr>
          <p:cNvPr id="36" name="TextBox 35"/>
          <p:cNvSpPr txBox="1"/>
          <p:nvPr userDrawn="1"/>
        </p:nvSpPr>
        <p:spPr>
          <a:xfrm>
            <a:off x="5791200" y="9878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SPATULA</a:t>
            </a:r>
            <a:endParaRPr lang="en-US" sz="1600" dirty="0"/>
          </a:p>
        </p:txBody>
      </p:sp>
      <p:sp>
        <p:nvSpPr>
          <p:cNvPr id="37" name="TextBox 36"/>
          <p:cNvSpPr txBox="1"/>
          <p:nvPr userDrawn="1"/>
        </p:nvSpPr>
        <p:spPr>
          <a:xfrm>
            <a:off x="9932702" y="-22690"/>
            <a:ext cx="20528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T-LIGHT</a:t>
            </a:r>
            <a:r>
              <a:rPr lang="en-US" sz="1600" baseline="0" dirty="0" smtClean="0"/>
              <a:t> HOLDER</a:t>
            </a:r>
            <a:endParaRPr lang="en-US" sz="1600" dirty="0"/>
          </a:p>
        </p:txBody>
      </p:sp>
      <p:sp>
        <p:nvSpPr>
          <p:cNvPr id="38" name="TextBox 37"/>
          <p:cNvSpPr txBox="1"/>
          <p:nvPr userDrawn="1"/>
        </p:nvSpPr>
        <p:spPr>
          <a:xfrm>
            <a:off x="609600" y="3319046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DTP (POSTER)</a:t>
            </a:r>
            <a:endParaRPr lang="en-US" sz="1600" dirty="0"/>
          </a:p>
        </p:txBody>
      </p:sp>
      <p:sp>
        <p:nvSpPr>
          <p:cNvPr id="39" name="TextBox 38"/>
          <p:cNvSpPr txBox="1"/>
          <p:nvPr userDrawn="1"/>
        </p:nvSpPr>
        <p:spPr>
          <a:xfrm>
            <a:off x="2487985" y="3319046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SOFTWARE (PAINT</a:t>
            </a:r>
            <a:r>
              <a:rPr lang="en-US" sz="1600" baseline="0" dirty="0" smtClean="0"/>
              <a:t> ETC)</a:t>
            </a:r>
            <a:endParaRPr lang="en-US" sz="1600" dirty="0"/>
          </a:p>
        </p:txBody>
      </p:sp>
      <p:sp>
        <p:nvSpPr>
          <p:cNvPr id="40" name="TextBox 39"/>
          <p:cNvSpPr txBox="1"/>
          <p:nvPr userDrawn="1"/>
        </p:nvSpPr>
        <p:spPr>
          <a:xfrm>
            <a:off x="4572000" y="3319046"/>
            <a:ext cx="13080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INVENTOR</a:t>
            </a:r>
            <a:endParaRPr lang="en-US" sz="1600" dirty="0"/>
          </a:p>
        </p:txBody>
      </p:sp>
      <p:sp>
        <p:nvSpPr>
          <p:cNvPr id="42" name="TextBox 41"/>
          <p:cNvSpPr txBox="1"/>
          <p:nvPr userDrawn="1"/>
        </p:nvSpPr>
        <p:spPr>
          <a:xfrm>
            <a:off x="7151728" y="3331858"/>
            <a:ext cx="17473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RENDERING</a:t>
            </a:r>
            <a:endParaRPr lang="en-US" sz="1600" dirty="0"/>
          </a:p>
        </p:txBody>
      </p:sp>
      <p:sp>
        <p:nvSpPr>
          <p:cNvPr id="43" name="TextBox 42"/>
          <p:cNvSpPr txBox="1"/>
          <p:nvPr userDrawn="1"/>
        </p:nvSpPr>
        <p:spPr>
          <a:xfrm>
            <a:off x="8474482" y="3338264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INSTRUMENT SKILLS</a:t>
            </a:r>
            <a:endParaRPr lang="en-US" sz="1600" dirty="0"/>
          </a:p>
        </p:txBody>
      </p:sp>
      <p:sp>
        <p:nvSpPr>
          <p:cNvPr id="44" name="TextBox 43"/>
          <p:cNvSpPr txBox="1"/>
          <p:nvPr userDrawn="1"/>
        </p:nvSpPr>
        <p:spPr>
          <a:xfrm>
            <a:off x="10820400" y="3344670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ORTHOGRAPHICS</a:t>
            </a:r>
            <a:endParaRPr lang="en-US" sz="1600" dirty="0"/>
          </a:p>
        </p:txBody>
      </p:sp>
      <p:sp>
        <p:nvSpPr>
          <p:cNvPr id="45" name="TextBox 44"/>
          <p:cNvSpPr txBox="1"/>
          <p:nvPr userDrawn="1"/>
        </p:nvSpPr>
        <p:spPr>
          <a:xfrm>
            <a:off x="6032460" y="3319046"/>
            <a:ext cx="12065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1-POINT</a:t>
            </a:r>
            <a:endParaRPr lang="en-US" sz="1600" dirty="0"/>
          </a:p>
        </p:txBody>
      </p:sp>
      <p:sp>
        <p:nvSpPr>
          <p:cNvPr id="47" name="TextBox 46"/>
          <p:cNvSpPr txBox="1"/>
          <p:nvPr userDrawn="1"/>
        </p:nvSpPr>
        <p:spPr>
          <a:xfrm>
            <a:off x="2152328" y="6262246"/>
            <a:ext cx="5291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K’NEX BRIDGE BUILDING PROJECT</a:t>
            </a:r>
            <a:endParaRPr lang="en-US" sz="1600" dirty="0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15000"/>
          </a:blip>
          <a:stretch>
            <a:fillRect/>
          </a:stretch>
        </p:blipFill>
        <p:spPr>
          <a:xfrm>
            <a:off x="990600" y="152400"/>
            <a:ext cx="3124526" cy="3022979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alphaModFix amt="18000"/>
          </a:blip>
          <a:stretch>
            <a:fillRect/>
          </a:stretch>
        </p:blipFill>
        <p:spPr>
          <a:xfrm rot="815672">
            <a:off x="4680950" y="1023057"/>
            <a:ext cx="3792124" cy="1622186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18000"/>
          </a:blip>
          <a:stretch>
            <a:fillRect/>
          </a:stretch>
        </p:blipFill>
        <p:spPr>
          <a:xfrm>
            <a:off x="1654696" y="6240760"/>
            <a:ext cx="3810000" cy="3810000"/>
          </a:xfrm>
          <a:prstGeom prst="rect">
            <a:avLst/>
          </a:prstGeom>
        </p:spPr>
      </p:pic>
      <p:cxnSp>
        <p:nvCxnSpPr>
          <p:cNvPr id="46" name="Straight Connector 45"/>
          <p:cNvCxnSpPr/>
          <p:nvPr userDrawn="1"/>
        </p:nvCxnSpPr>
        <p:spPr>
          <a:xfrm flipV="1">
            <a:off x="7156505" y="6262246"/>
            <a:ext cx="3176" cy="33389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 userDrawn="1"/>
        </p:nvSpPr>
        <p:spPr>
          <a:xfrm>
            <a:off x="8705056" y="6324600"/>
            <a:ext cx="33374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PERSONAL LEARNING PLAN </a:t>
            </a:r>
            <a:r>
              <a:rPr lang="en-US" sz="1600" baseline="0" dirty="0" smtClean="0"/>
              <a:t> </a:t>
            </a:r>
            <a:endParaRPr lang="en-US" sz="1600" dirty="0"/>
          </a:p>
        </p:txBody>
      </p:sp>
      <p:pic>
        <p:nvPicPr>
          <p:cNvPr id="52" name="Picture 2"/>
          <p:cNvPicPr>
            <a:picLocks noChangeAspect="1" noChangeArrowheads="1"/>
          </p:cNvPicPr>
          <p:nvPr userDrawn="1"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9248823" y="6960840"/>
            <a:ext cx="1472457" cy="1817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Rectangle 58"/>
          <p:cNvSpPr/>
          <p:nvPr userDrawn="1"/>
        </p:nvSpPr>
        <p:spPr>
          <a:xfrm>
            <a:off x="8705056" y="6308316"/>
            <a:ext cx="2473324" cy="35483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40080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640080" rtl="0" eaLnBrk="1" latinLnBrk="0" hangingPunct="1">
        <a:spcBef>
          <a:spcPct val="20000"/>
        </a:spcBef>
        <a:buFont typeface="Arial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640080" rtl="0" eaLnBrk="1" latinLnBrk="0" hangingPunct="1">
        <a:spcBef>
          <a:spcPct val="20000"/>
        </a:spcBef>
        <a:buFont typeface="Arial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640080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64008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640080" rtl="0" eaLnBrk="1" latinLnBrk="0" hangingPunct="1">
        <a:spcBef>
          <a:spcPct val="20000"/>
        </a:spcBef>
        <a:buFont typeface="Arial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64008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64008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64008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64008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9763" y="384175"/>
            <a:ext cx="11522075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9763" y="2239963"/>
            <a:ext cx="11522075" cy="6337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9763" y="8899525"/>
            <a:ext cx="2987675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4DE8B-56BD-4603-AD7E-9F3DB2602AE7}" type="datetimeFigureOut">
              <a:rPr lang="en-GB" smtClean="0"/>
              <a:pPr/>
              <a:t>12/11/2012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563" y="8899525"/>
            <a:ext cx="4054475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163" y="8899525"/>
            <a:ext cx="2987675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E0D20-CDC2-4D6D-A26A-4FBE9FCF1AD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Rounded Rectangle 250"/>
          <p:cNvSpPr/>
          <p:nvPr/>
        </p:nvSpPr>
        <p:spPr>
          <a:xfrm>
            <a:off x="520050" y="6687978"/>
            <a:ext cx="2828616" cy="2561947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13267" y="245534"/>
            <a:ext cx="44196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1050" dirty="0" smtClean="0"/>
              <a:t>How closely were the plans/design followed? </a:t>
            </a:r>
            <a:endParaRPr lang="en-US" sz="1050" dirty="0"/>
          </a:p>
        </p:txBody>
      </p:sp>
      <p:sp>
        <p:nvSpPr>
          <p:cNvPr id="5" name="TextBox 4"/>
          <p:cNvSpPr txBox="1"/>
          <p:nvPr/>
        </p:nvSpPr>
        <p:spPr>
          <a:xfrm>
            <a:off x="621110" y="511054"/>
            <a:ext cx="4419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595959"/>
                </a:solidFill>
              </a:rPr>
              <a:t>The model was a true likeness to the plan/design</a:t>
            </a:r>
            <a:endParaRPr lang="en-US" sz="900" dirty="0">
              <a:solidFill>
                <a:srgbClr val="59595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1110" y="663454"/>
            <a:ext cx="4419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595959"/>
                </a:solidFill>
              </a:rPr>
              <a:t>The model resembled the plan/design</a:t>
            </a:r>
            <a:endParaRPr lang="en-US" sz="900" dirty="0">
              <a:solidFill>
                <a:srgbClr val="59595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109" y="815854"/>
            <a:ext cx="24596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model was different from the plan/design</a:t>
            </a:r>
            <a:endParaRPr lang="en-US" sz="900" dirty="0"/>
          </a:p>
        </p:txBody>
      </p:sp>
      <p:sp>
        <p:nvSpPr>
          <p:cNvPr id="10" name="Rectangle 9"/>
          <p:cNvSpPr/>
          <p:nvPr/>
        </p:nvSpPr>
        <p:spPr>
          <a:xfrm>
            <a:off x="431799" y="490980"/>
            <a:ext cx="2656633" cy="50808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80179" y="1143000"/>
            <a:ext cx="29149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1050" dirty="0" smtClean="0"/>
              <a:t>Tool skills (file) – Which edges were shaped well?</a:t>
            </a:r>
            <a:endParaRPr lang="en-US" sz="1050" dirty="0"/>
          </a:p>
        </p:txBody>
      </p:sp>
      <p:sp>
        <p:nvSpPr>
          <p:cNvPr id="15" name="Rectangle 14"/>
          <p:cNvSpPr/>
          <p:nvPr/>
        </p:nvSpPr>
        <p:spPr>
          <a:xfrm>
            <a:off x="488193" y="542878"/>
            <a:ext cx="189311" cy="136498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488193" y="687327"/>
            <a:ext cx="189311" cy="13649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488193" y="831776"/>
            <a:ext cx="189311" cy="136498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3376464" y="583082"/>
            <a:ext cx="351408" cy="35140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 descr="example.bmp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4426"/>
          <a:stretch>
            <a:fillRect/>
          </a:stretch>
        </p:blipFill>
        <p:spPr>
          <a:xfrm>
            <a:off x="1086937" y="1528219"/>
            <a:ext cx="2756504" cy="64807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086937" y="1662943"/>
            <a:ext cx="2785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595959"/>
                </a:solidFill>
              </a:rPr>
              <a:t>Shade the circles green, amber or red to show how well you feel you shaped the edges with the file.</a:t>
            </a:r>
            <a:endParaRPr lang="en-US" sz="900" dirty="0">
              <a:solidFill>
                <a:srgbClr val="595959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886815" y="1720390"/>
            <a:ext cx="207392" cy="207392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3817144" y="1728341"/>
            <a:ext cx="207392" cy="207392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2311073" y="1392719"/>
            <a:ext cx="207392" cy="207392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2343210" y="2072928"/>
            <a:ext cx="207392" cy="207392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325016" y="2424336"/>
            <a:ext cx="44196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1050" dirty="0" smtClean="0"/>
              <a:t>Was the key fob finished to high standard?</a:t>
            </a:r>
            <a:endParaRPr lang="en-US" sz="1050" dirty="0"/>
          </a:p>
        </p:txBody>
      </p:sp>
      <p:sp>
        <p:nvSpPr>
          <p:cNvPr id="33" name="TextBox 32"/>
          <p:cNvSpPr txBox="1"/>
          <p:nvPr/>
        </p:nvSpPr>
        <p:spPr>
          <a:xfrm>
            <a:off x="613447" y="2668834"/>
            <a:ext cx="4419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595959"/>
                </a:solidFill>
              </a:rPr>
              <a:t>All the edges were smooth with no rough parts</a:t>
            </a:r>
            <a:endParaRPr lang="en-US" sz="900" dirty="0">
              <a:solidFill>
                <a:srgbClr val="595959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13447" y="2821234"/>
            <a:ext cx="4419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595959"/>
                </a:solidFill>
              </a:rPr>
              <a:t>Most of the edges were smooth</a:t>
            </a:r>
            <a:endParaRPr lang="en-US" sz="900" dirty="0">
              <a:solidFill>
                <a:srgbClr val="595959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13447" y="2973634"/>
            <a:ext cx="4419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edges were rough and sharp</a:t>
            </a:r>
            <a:endParaRPr lang="en-US" sz="900" dirty="0"/>
          </a:p>
        </p:txBody>
      </p:sp>
      <p:sp>
        <p:nvSpPr>
          <p:cNvPr id="36" name="Rectangle 35"/>
          <p:cNvSpPr/>
          <p:nvPr/>
        </p:nvSpPr>
        <p:spPr>
          <a:xfrm>
            <a:off x="424136" y="2648760"/>
            <a:ext cx="2656633" cy="50808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80530" y="2700658"/>
            <a:ext cx="189311" cy="136498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480530" y="2845107"/>
            <a:ext cx="189311" cy="13649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480530" y="2989556"/>
            <a:ext cx="189311" cy="136498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/>
          <p:cNvSpPr/>
          <p:nvPr/>
        </p:nvSpPr>
        <p:spPr>
          <a:xfrm>
            <a:off x="3368801" y="2740862"/>
            <a:ext cx="351408" cy="35140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/>
          <p:cNvSpPr txBox="1"/>
          <p:nvPr/>
        </p:nvSpPr>
        <p:spPr>
          <a:xfrm>
            <a:off x="4521984" y="245451"/>
            <a:ext cx="44196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1050" dirty="0" smtClean="0"/>
              <a:t>How closely were the plans/design followed? </a:t>
            </a:r>
            <a:endParaRPr lang="en-US" sz="1050" dirty="0"/>
          </a:p>
        </p:txBody>
      </p:sp>
      <p:sp>
        <p:nvSpPr>
          <p:cNvPr id="47" name="TextBox 46"/>
          <p:cNvSpPr txBox="1"/>
          <p:nvPr/>
        </p:nvSpPr>
        <p:spPr>
          <a:xfrm>
            <a:off x="4829826" y="815771"/>
            <a:ext cx="24596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model was different from the plan/design</a:t>
            </a:r>
            <a:endParaRPr lang="en-US" sz="900" dirty="0"/>
          </a:p>
        </p:txBody>
      </p:sp>
      <p:sp>
        <p:nvSpPr>
          <p:cNvPr id="48" name="Rectangle 47"/>
          <p:cNvSpPr/>
          <p:nvPr/>
        </p:nvSpPr>
        <p:spPr>
          <a:xfrm>
            <a:off x="4640516" y="490897"/>
            <a:ext cx="2656633" cy="50808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4526216" y="1229177"/>
            <a:ext cx="359881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1050" dirty="0" smtClean="0"/>
              <a:t>Tool skills (coping saw) – Which edges were shaped well?</a:t>
            </a:r>
            <a:endParaRPr lang="en-US" sz="1050" dirty="0"/>
          </a:p>
        </p:txBody>
      </p:sp>
      <p:sp>
        <p:nvSpPr>
          <p:cNvPr id="50" name="Rectangle 49"/>
          <p:cNvSpPr/>
          <p:nvPr/>
        </p:nvSpPr>
        <p:spPr>
          <a:xfrm>
            <a:off x="4696910" y="542795"/>
            <a:ext cx="189311" cy="136498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/>
          <p:cNvSpPr/>
          <p:nvPr/>
        </p:nvSpPr>
        <p:spPr>
          <a:xfrm>
            <a:off x="4696910" y="687244"/>
            <a:ext cx="189311" cy="13649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/>
          <p:cNvSpPr/>
          <p:nvPr/>
        </p:nvSpPr>
        <p:spPr>
          <a:xfrm>
            <a:off x="4696910" y="831693"/>
            <a:ext cx="189311" cy="136498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/>
          <p:cNvSpPr/>
          <p:nvPr/>
        </p:nvSpPr>
        <p:spPr>
          <a:xfrm>
            <a:off x="7809837" y="582999"/>
            <a:ext cx="351408" cy="35140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TextBox 64"/>
          <p:cNvSpPr txBox="1"/>
          <p:nvPr/>
        </p:nvSpPr>
        <p:spPr>
          <a:xfrm>
            <a:off x="4533733" y="2424253"/>
            <a:ext cx="387028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1050" dirty="0" smtClean="0"/>
              <a:t>Was the spatula finished to high standard?</a:t>
            </a:r>
            <a:endParaRPr lang="en-US" sz="1050" dirty="0"/>
          </a:p>
        </p:txBody>
      </p:sp>
      <p:sp>
        <p:nvSpPr>
          <p:cNvPr id="66" name="Rectangle 65"/>
          <p:cNvSpPr/>
          <p:nvPr/>
        </p:nvSpPr>
        <p:spPr>
          <a:xfrm>
            <a:off x="4632853" y="2648677"/>
            <a:ext cx="2656633" cy="50808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4689247" y="2700575"/>
            <a:ext cx="189311" cy="136498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 67"/>
          <p:cNvSpPr/>
          <p:nvPr/>
        </p:nvSpPr>
        <p:spPr>
          <a:xfrm>
            <a:off x="4689247" y="2845024"/>
            <a:ext cx="189311" cy="13649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ectangle 68"/>
          <p:cNvSpPr/>
          <p:nvPr/>
        </p:nvSpPr>
        <p:spPr>
          <a:xfrm>
            <a:off x="4689247" y="2989473"/>
            <a:ext cx="189311" cy="136498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Oval 69"/>
          <p:cNvSpPr/>
          <p:nvPr/>
        </p:nvSpPr>
        <p:spPr>
          <a:xfrm>
            <a:off x="7802174" y="2740779"/>
            <a:ext cx="351408" cy="35140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TextBox 75"/>
          <p:cNvSpPr txBox="1"/>
          <p:nvPr/>
        </p:nvSpPr>
        <p:spPr>
          <a:xfrm>
            <a:off x="4824016" y="514624"/>
            <a:ext cx="4419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595959"/>
                </a:solidFill>
              </a:rPr>
              <a:t>The model was a true likeness to the plan/design</a:t>
            </a:r>
            <a:endParaRPr lang="en-US" sz="900" dirty="0">
              <a:solidFill>
                <a:srgbClr val="595959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824016" y="667024"/>
            <a:ext cx="4419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595959"/>
                </a:solidFill>
              </a:rPr>
              <a:t>The model resembled the plan/design</a:t>
            </a:r>
            <a:endParaRPr lang="en-US" sz="900" dirty="0">
              <a:solidFill>
                <a:srgbClr val="595959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847268" y="2648677"/>
            <a:ext cx="33259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595959"/>
                </a:solidFill>
              </a:rPr>
              <a:t>All the edges were smooth with no rough parts</a:t>
            </a:r>
            <a:endParaRPr lang="en-US" sz="900" dirty="0">
              <a:solidFill>
                <a:srgbClr val="595959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847268" y="2824566"/>
            <a:ext cx="4419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595959"/>
                </a:solidFill>
              </a:rPr>
              <a:t>Most of the edges were smooth</a:t>
            </a:r>
            <a:endParaRPr lang="en-US" sz="900" dirty="0">
              <a:solidFill>
                <a:srgbClr val="595959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847268" y="2976966"/>
            <a:ext cx="4419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edges were rough and sharp</a:t>
            </a:r>
            <a:endParaRPr lang="en-US" sz="900" dirty="0"/>
          </a:p>
        </p:txBody>
      </p:sp>
      <p:sp>
        <p:nvSpPr>
          <p:cNvPr id="88" name="TextBox 87"/>
          <p:cNvSpPr txBox="1"/>
          <p:nvPr/>
        </p:nvSpPr>
        <p:spPr>
          <a:xfrm>
            <a:off x="4841452" y="1957122"/>
            <a:ext cx="24596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Candidate went over pencil lines </a:t>
            </a:r>
            <a:endParaRPr lang="en-US" sz="900" dirty="0"/>
          </a:p>
        </p:txBody>
      </p:sp>
      <p:sp>
        <p:nvSpPr>
          <p:cNvPr id="89" name="Rectangle 88"/>
          <p:cNvSpPr/>
          <p:nvPr/>
        </p:nvSpPr>
        <p:spPr>
          <a:xfrm>
            <a:off x="4652142" y="1632248"/>
            <a:ext cx="2756770" cy="50808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/>
          <p:cNvSpPr txBox="1"/>
          <p:nvPr/>
        </p:nvSpPr>
        <p:spPr>
          <a:xfrm>
            <a:off x="4835642" y="1655975"/>
            <a:ext cx="4419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595959"/>
                </a:solidFill>
              </a:rPr>
              <a:t>All lines were cut accurately (2mm from pencil line)</a:t>
            </a:r>
            <a:endParaRPr lang="en-US" sz="900" dirty="0">
              <a:solidFill>
                <a:srgbClr val="595959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835642" y="1808375"/>
            <a:ext cx="4419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595959"/>
                </a:solidFill>
              </a:rPr>
              <a:t>Most lines were cut accurately but more care needed</a:t>
            </a:r>
            <a:endParaRPr lang="en-US" sz="900" dirty="0">
              <a:solidFill>
                <a:srgbClr val="595959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4699321" y="1676404"/>
            <a:ext cx="189311" cy="136498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Rectangle 92"/>
          <p:cNvSpPr/>
          <p:nvPr/>
        </p:nvSpPr>
        <p:spPr>
          <a:xfrm>
            <a:off x="4699321" y="1820853"/>
            <a:ext cx="189311" cy="13649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Rectangle 93"/>
          <p:cNvSpPr/>
          <p:nvPr/>
        </p:nvSpPr>
        <p:spPr>
          <a:xfrm>
            <a:off x="4699321" y="1965302"/>
            <a:ext cx="189311" cy="136498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Oval 94"/>
          <p:cNvSpPr/>
          <p:nvPr/>
        </p:nvSpPr>
        <p:spPr>
          <a:xfrm>
            <a:off x="7829340" y="1704256"/>
            <a:ext cx="351408" cy="35140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TextBox 97"/>
          <p:cNvSpPr txBox="1"/>
          <p:nvPr/>
        </p:nvSpPr>
        <p:spPr>
          <a:xfrm>
            <a:off x="8509309" y="264096"/>
            <a:ext cx="44196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1050" dirty="0" smtClean="0"/>
              <a:t>Tool skills (marking out…acrylic </a:t>
            </a:r>
            <a:r>
              <a:rPr lang="en-US" sz="1050" dirty="0" err="1" smtClean="0"/>
              <a:t>backplate</a:t>
            </a:r>
            <a:r>
              <a:rPr lang="en-US" sz="1050" dirty="0" smtClean="0"/>
              <a:t>) </a:t>
            </a:r>
            <a:endParaRPr lang="en-US" sz="1050" dirty="0"/>
          </a:p>
        </p:txBody>
      </p:sp>
      <p:sp>
        <p:nvSpPr>
          <p:cNvPr id="99" name="TextBox 98"/>
          <p:cNvSpPr txBox="1"/>
          <p:nvPr/>
        </p:nvSpPr>
        <p:spPr>
          <a:xfrm>
            <a:off x="8817151" y="825155"/>
            <a:ext cx="24596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None of the lines were marked out correctly</a:t>
            </a:r>
            <a:endParaRPr lang="en-US" sz="900" dirty="0"/>
          </a:p>
        </p:txBody>
      </p:sp>
      <p:sp>
        <p:nvSpPr>
          <p:cNvPr id="100" name="Rectangle 99"/>
          <p:cNvSpPr/>
          <p:nvPr/>
        </p:nvSpPr>
        <p:spPr>
          <a:xfrm>
            <a:off x="8627841" y="512156"/>
            <a:ext cx="2656633" cy="50808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100"/>
          <p:cNvSpPr txBox="1"/>
          <p:nvPr/>
        </p:nvSpPr>
        <p:spPr>
          <a:xfrm>
            <a:off x="8513541" y="1250436"/>
            <a:ext cx="359881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1050" dirty="0" smtClean="0"/>
              <a:t>Tool skills (cutting)</a:t>
            </a:r>
            <a:endParaRPr lang="en-US" sz="1050" dirty="0"/>
          </a:p>
        </p:txBody>
      </p:sp>
      <p:sp>
        <p:nvSpPr>
          <p:cNvPr id="102" name="Rectangle 101"/>
          <p:cNvSpPr/>
          <p:nvPr/>
        </p:nvSpPr>
        <p:spPr>
          <a:xfrm>
            <a:off x="8684235" y="564054"/>
            <a:ext cx="189311" cy="136498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Rectangle 102"/>
          <p:cNvSpPr/>
          <p:nvPr/>
        </p:nvSpPr>
        <p:spPr>
          <a:xfrm>
            <a:off x="8684235" y="708503"/>
            <a:ext cx="189311" cy="13649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Rectangle 103"/>
          <p:cNvSpPr/>
          <p:nvPr/>
        </p:nvSpPr>
        <p:spPr>
          <a:xfrm>
            <a:off x="8684235" y="852952"/>
            <a:ext cx="189311" cy="136498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Oval 104"/>
          <p:cNvSpPr/>
          <p:nvPr/>
        </p:nvSpPr>
        <p:spPr>
          <a:xfrm>
            <a:off x="11665047" y="604258"/>
            <a:ext cx="351408" cy="35140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TextBox 110"/>
          <p:cNvSpPr txBox="1"/>
          <p:nvPr/>
        </p:nvSpPr>
        <p:spPr>
          <a:xfrm>
            <a:off x="8521058" y="2445512"/>
            <a:ext cx="387028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1050" dirty="0" smtClean="0"/>
              <a:t>Tool skills (drilling) Using the pillar drill</a:t>
            </a:r>
            <a:endParaRPr lang="en-US" sz="1050" dirty="0"/>
          </a:p>
        </p:txBody>
      </p:sp>
      <p:sp>
        <p:nvSpPr>
          <p:cNvPr id="112" name="Rectangle 111"/>
          <p:cNvSpPr/>
          <p:nvPr/>
        </p:nvSpPr>
        <p:spPr>
          <a:xfrm>
            <a:off x="8620178" y="2669936"/>
            <a:ext cx="2821182" cy="50808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8676572" y="2721834"/>
            <a:ext cx="189311" cy="136498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Rectangle 113"/>
          <p:cNvSpPr/>
          <p:nvPr/>
        </p:nvSpPr>
        <p:spPr>
          <a:xfrm>
            <a:off x="8676572" y="2866283"/>
            <a:ext cx="189311" cy="13649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Rectangle 114"/>
          <p:cNvSpPr/>
          <p:nvPr/>
        </p:nvSpPr>
        <p:spPr>
          <a:xfrm>
            <a:off x="8676572" y="3010732"/>
            <a:ext cx="189311" cy="136498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Oval 115"/>
          <p:cNvSpPr/>
          <p:nvPr/>
        </p:nvSpPr>
        <p:spPr>
          <a:xfrm>
            <a:off x="11657384" y="2762038"/>
            <a:ext cx="351408" cy="35140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0" name="TextBox 119"/>
          <p:cNvSpPr txBox="1"/>
          <p:nvPr/>
        </p:nvSpPr>
        <p:spPr>
          <a:xfrm rot="5400000">
            <a:off x="11594035" y="317174"/>
            <a:ext cx="5040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Colour</a:t>
            </a:r>
            <a:endParaRPr lang="en-US" sz="900" dirty="0"/>
          </a:p>
        </p:txBody>
      </p:sp>
      <p:sp>
        <p:nvSpPr>
          <p:cNvPr id="122" name="TextBox 121"/>
          <p:cNvSpPr txBox="1"/>
          <p:nvPr/>
        </p:nvSpPr>
        <p:spPr>
          <a:xfrm>
            <a:off x="8811341" y="524008"/>
            <a:ext cx="4419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595959"/>
                </a:solidFill>
              </a:rPr>
              <a:t>All the lines were marked out accurately</a:t>
            </a:r>
            <a:endParaRPr lang="en-US" sz="900" dirty="0">
              <a:solidFill>
                <a:srgbClr val="595959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8811341" y="676408"/>
            <a:ext cx="4419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595959"/>
                </a:solidFill>
              </a:rPr>
              <a:t>Most of the lines were marked accurately </a:t>
            </a:r>
            <a:endParaRPr lang="en-US" sz="900" dirty="0">
              <a:solidFill>
                <a:srgbClr val="595959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8834593" y="2684302"/>
            <a:ext cx="26067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595959"/>
                </a:solidFill>
              </a:rPr>
              <a:t>Hole drilled in centre and to correct depth</a:t>
            </a:r>
            <a:endParaRPr lang="en-US" sz="900" dirty="0">
              <a:solidFill>
                <a:srgbClr val="595959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8834592" y="2837156"/>
            <a:ext cx="24538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595959"/>
                </a:solidFill>
              </a:rPr>
              <a:t>Hole drilled near centre and depth is reasonable</a:t>
            </a:r>
            <a:endParaRPr lang="en-US" sz="900" dirty="0">
              <a:solidFill>
                <a:srgbClr val="595959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8828777" y="1978381"/>
            <a:ext cx="24596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Cuts were untidy and candidate cut over lines</a:t>
            </a:r>
            <a:endParaRPr lang="en-US" sz="900" dirty="0"/>
          </a:p>
        </p:txBody>
      </p:sp>
      <p:sp>
        <p:nvSpPr>
          <p:cNvPr id="128" name="Rectangle 127"/>
          <p:cNvSpPr/>
          <p:nvPr/>
        </p:nvSpPr>
        <p:spPr>
          <a:xfrm>
            <a:off x="8639467" y="1653507"/>
            <a:ext cx="2637343" cy="50808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TextBox 128"/>
          <p:cNvSpPr txBox="1"/>
          <p:nvPr/>
        </p:nvSpPr>
        <p:spPr>
          <a:xfrm>
            <a:off x="8822967" y="1677234"/>
            <a:ext cx="4419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595959"/>
                </a:solidFill>
              </a:rPr>
              <a:t>All cuts are accurate and neat</a:t>
            </a:r>
            <a:endParaRPr lang="en-US" sz="900" dirty="0">
              <a:solidFill>
                <a:srgbClr val="595959"/>
              </a:solidFill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8822967" y="1829634"/>
            <a:ext cx="4419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595959"/>
                </a:solidFill>
              </a:rPr>
              <a:t>Most of the cuts were in the right place</a:t>
            </a:r>
            <a:endParaRPr lang="en-US" sz="900" dirty="0">
              <a:solidFill>
                <a:srgbClr val="595959"/>
              </a:solidFill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8686646" y="1697663"/>
            <a:ext cx="189311" cy="136498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2" name="Rectangle 131"/>
          <p:cNvSpPr/>
          <p:nvPr/>
        </p:nvSpPr>
        <p:spPr>
          <a:xfrm>
            <a:off x="8686646" y="1842112"/>
            <a:ext cx="189311" cy="13649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3" name="Rectangle 132"/>
          <p:cNvSpPr/>
          <p:nvPr/>
        </p:nvSpPr>
        <p:spPr>
          <a:xfrm>
            <a:off x="8686646" y="1986561"/>
            <a:ext cx="189311" cy="136498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4" name="Oval 133"/>
          <p:cNvSpPr/>
          <p:nvPr/>
        </p:nvSpPr>
        <p:spPr>
          <a:xfrm>
            <a:off x="11684550" y="1725515"/>
            <a:ext cx="351408" cy="35140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6" name="TextBox 135"/>
          <p:cNvSpPr txBox="1"/>
          <p:nvPr/>
        </p:nvSpPr>
        <p:spPr>
          <a:xfrm>
            <a:off x="318220" y="3864729"/>
            <a:ext cx="192050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Use of </a:t>
            </a:r>
            <a:r>
              <a:rPr lang="en-US" sz="900" dirty="0" err="1" smtClean="0">
                <a:solidFill>
                  <a:schemeClr val="bg1">
                    <a:lumMod val="50000"/>
                  </a:schemeClr>
                </a:solidFill>
              </a:rPr>
              <a:t>colour</a:t>
            </a:r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 (suitable background </a:t>
            </a:r>
            <a:r>
              <a:rPr lang="en-US" sz="900" dirty="0" err="1" smtClean="0">
                <a:solidFill>
                  <a:schemeClr val="bg1">
                    <a:lumMod val="50000"/>
                  </a:schemeClr>
                </a:solidFill>
              </a:rPr>
              <a:t>colour</a:t>
            </a:r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 used, followed a </a:t>
            </a:r>
            <a:r>
              <a:rPr lang="en-US" sz="900" dirty="0" err="1" smtClean="0">
                <a:solidFill>
                  <a:schemeClr val="bg1">
                    <a:lumMod val="50000"/>
                  </a:schemeClr>
                </a:solidFill>
              </a:rPr>
              <a:t>colour</a:t>
            </a:r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 scheme etc.    </a:t>
            </a:r>
            <a:endParaRPr lang="en-US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327024" y="3680621"/>
            <a:ext cx="20992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1050" dirty="0" err="1" smtClean="0"/>
              <a:t>Colour</a:t>
            </a:r>
            <a:endParaRPr lang="en-US" sz="1050" dirty="0"/>
          </a:p>
        </p:txBody>
      </p:sp>
      <p:sp>
        <p:nvSpPr>
          <p:cNvPr id="141" name="Oval 140"/>
          <p:cNvSpPr/>
          <p:nvPr/>
        </p:nvSpPr>
        <p:spPr>
          <a:xfrm>
            <a:off x="2026681" y="3934537"/>
            <a:ext cx="351408" cy="35140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4" name="TextBox 143"/>
          <p:cNvSpPr txBox="1"/>
          <p:nvPr/>
        </p:nvSpPr>
        <p:spPr>
          <a:xfrm>
            <a:off x="323553" y="4379426"/>
            <a:ext cx="20992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1050" dirty="0" smtClean="0"/>
              <a:t>Titles</a:t>
            </a:r>
            <a:endParaRPr lang="en-US" sz="1050" dirty="0"/>
          </a:p>
        </p:txBody>
      </p:sp>
      <p:sp>
        <p:nvSpPr>
          <p:cNvPr id="145" name="TextBox 144"/>
          <p:cNvSpPr txBox="1"/>
          <p:nvPr/>
        </p:nvSpPr>
        <p:spPr>
          <a:xfrm>
            <a:off x="303834" y="4548034"/>
            <a:ext cx="172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Appropriate font  used, various text sizes used for headings etc.  </a:t>
            </a:r>
            <a:endParaRPr lang="en-US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6" name="Oval 145"/>
          <p:cNvSpPr/>
          <p:nvPr/>
        </p:nvSpPr>
        <p:spPr>
          <a:xfrm>
            <a:off x="2021747" y="4531866"/>
            <a:ext cx="351408" cy="35140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8" name="TextBox 147"/>
          <p:cNvSpPr txBox="1"/>
          <p:nvPr/>
        </p:nvSpPr>
        <p:spPr>
          <a:xfrm>
            <a:off x="327745" y="4955490"/>
            <a:ext cx="20992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1050" dirty="0" smtClean="0"/>
              <a:t>Images and graphics </a:t>
            </a:r>
            <a:endParaRPr lang="en-US" sz="1050" dirty="0"/>
          </a:p>
        </p:txBody>
      </p:sp>
      <p:sp>
        <p:nvSpPr>
          <p:cNvPr id="149" name="TextBox 148"/>
          <p:cNvSpPr txBox="1"/>
          <p:nvPr/>
        </p:nvSpPr>
        <p:spPr>
          <a:xfrm>
            <a:off x="318220" y="5117207"/>
            <a:ext cx="156231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Images used are relevant to the product being advertised (snowboards) </a:t>
            </a:r>
            <a:endParaRPr lang="en-US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327745" y="5554796"/>
            <a:ext cx="20992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1050" dirty="0" smtClean="0"/>
              <a:t>Overall presentation</a:t>
            </a:r>
            <a:endParaRPr lang="en-US" sz="1050" dirty="0"/>
          </a:p>
        </p:txBody>
      </p:sp>
      <p:sp>
        <p:nvSpPr>
          <p:cNvPr id="151" name="Oval 150"/>
          <p:cNvSpPr/>
          <p:nvPr/>
        </p:nvSpPr>
        <p:spPr>
          <a:xfrm>
            <a:off x="2008312" y="5078214"/>
            <a:ext cx="351408" cy="35140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3" name="TextBox 152"/>
          <p:cNvSpPr txBox="1"/>
          <p:nvPr/>
        </p:nvSpPr>
        <p:spPr>
          <a:xfrm>
            <a:off x="318220" y="5736704"/>
            <a:ext cx="156231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Suitable layout (not too cluttered), clear and easy to read.</a:t>
            </a:r>
            <a:endParaRPr lang="en-US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4" name="Oval 153"/>
          <p:cNvSpPr/>
          <p:nvPr/>
        </p:nvSpPr>
        <p:spPr>
          <a:xfrm>
            <a:off x="2008312" y="5664696"/>
            <a:ext cx="351408" cy="35140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6" name="TextBox 155"/>
          <p:cNvSpPr txBox="1"/>
          <p:nvPr/>
        </p:nvSpPr>
        <p:spPr>
          <a:xfrm>
            <a:off x="2429372" y="3682380"/>
            <a:ext cx="13230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1050" dirty="0" smtClean="0"/>
              <a:t>Range of tools used</a:t>
            </a:r>
            <a:endParaRPr lang="en-US" sz="1050" dirty="0"/>
          </a:p>
        </p:txBody>
      </p:sp>
      <p:sp>
        <p:nvSpPr>
          <p:cNvPr id="157" name="TextBox 156"/>
          <p:cNvSpPr txBox="1"/>
          <p:nvPr/>
        </p:nvSpPr>
        <p:spPr>
          <a:xfrm>
            <a:off x="2396927" y="3883546"/>
            <a:ext cx="17906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I Have used a varied range of drawing tools  - line, rectangle, circle, spray can etc)?</a:t>
            </a:r>
            <a:endParaRPr lang="en-US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8" name="Oval 157"/>
          <p:cNvSpPr/>
          <p:nvPr/>
        </p:nvSpPr>
        <p:spPr>
          <a:xfrm>
            <a:off x="4181987" y="3940746"/>
            <a:ext cx="351408" cy="35140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1" name="TextBox 160"/>
          <p:cNvSpPr txBox="1"/>
          <p:nvPr/>
        </p:nvSpPr>
        <p:spPr>
          <a:xfrm>
            <a:off x="2440360" y="4546684"/>
            <a:ext cx="20992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1050" dirty="0" smtClean="0"/>
              <a:t>Copy and Paste</a:t>
            </a:r>
            <a:endParaRPr lang="en-US" sz="1050" dirty="0"/>
          </a:p>
        </p:txBody>
      </p:sp>
      <p:sp>
        <p:nvSpPr>
          <p:cNvPr id="162" name="TextBox 161"/>
          <p:cNvSpPr txBox="1"/>
          <p:nvPr/>
        </p:nvSpPr>
        <p:spPr>
          <a:xfrm>
            <a:off x="2392066" y="4724817"/>
            <a:ext cx="17774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I am able to copy and paste graphics from M.S Paint to publisher without issues?</a:t>
            </a:r>
            <a:endParaRPr lang="en-US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3" name="Oval 162"/>
          <p:cNvSpPr/>
          <p:nvPr/>
        </p:nvSpPr>
        <p:spPr>
          <a:xfrm>
            <a:off x="4181987" y="4781550"/>
            <a:ext cx="351408" cy="35140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5" name="TextBox 164"/>
          <p:cNvSpPr txBox="1"/>
          <p:nvPr/>
        </p:nvSpPr>
        <p:spPr>
          <a:xfrm>
            <a:off x="2440360" y="5367347"/>
            <a:ext cx="20992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1050" dirty="0" smtClean="0"/>
              <a:t>Opening and saving documents </a:t>
            </a:r>
            <a:endParaRPr lang="en-US" sz="1050" dirty="0"/>
          </a:p>
        </p:txBody>
      </p:sp>
      <p:sp>
        <p:nvSpPr>
          <p:cNvPr id="166" name="TextBox 165"/>
          <p:cNvSpPr txBox="1"/>
          <p:nvPr/>
        </p:nvSpPr>
        <p:spPr>
          <a:xfrm>
            <a:off x="2410146" y="5583580"/>
            <a:ext cx="17774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I can open the blank template file and then save a copy in their personal folder</a:t>
            </a:r>
            <a:endParaRPr lang="en-US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7" name="Oval 166"/>
          <p:cNvSpPr/>
          <p:nvPr/>
        </p:nvSpPr>
        <p:spPr>
          <a:xfrm>
            <a:off x="4168552" y="5635228"/>
            <a:ext cx="351408" cy="35140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5" name="TextBox 174"/>
          <p:cNvSpPr txBox="1"/>
          <p:nvPr/>
        </p:nvSpPr>
        <p:spPr>
          <a:xfrm>
            <a:off x="4563096" y="4117431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2</a:t>
            </a:r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939002" y="4239635"/>
            <a:ext cx="851314" cy="560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88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896744" y="5664696"/>
            <a:ext cx="812120" cy="545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76000"/>
              </a:srgbClr>
            </a:outerShdw>
          </a:effectLst>
        </p:spPr>
      </p:pic>
      <p:sp>
        <p:nvSpPr>
          <p:cNvPr id="186" name="TextBox 185"/>
          <p:cNvSpPr txBox="1"/>
          <p:nvPr/>
        </p:nvSpPr>
        <p:spPr>
          <a:xfrm>
            <a:off x="6005471" y="3716705"/>
            <a:ext cx="118741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I can draw a range of primitive shapes in 1-point.  </a:t>
            </a:r>
            <a:endParaRPr lang="en-US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6005471" y="5018365"/>
            <a:ext cx="1187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I can construct a range of complex shapes such as letters in 1-point.</a:t>
            </a:r>
            <a:endParaRPr lang="en-US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215884" y="3792488"/>
            <a:ext cx="1279972" cy="843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80000"/>
              </a:prstClr>
            </a:outerShdw>
          </a:effectLst>
        </p:spPr>
      </p:pic>
      <p:sp>
        <p:nvSpPr>
          <p:cNvPr id="180" name="TextBox 179"/>
          <p:cNvSpPr txBox="1"/>
          <p:nvPr/>
        </p:nvSpPr>
        <p:spPr>
          <a:xfrm>
            <a:off x="7281357" y="4728592"/>
            <a:ext cx="1187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I can add tone and shade to three surfaces correctly depending on the position of the light source.  </a:t>
            </a:r>
            <a:endParaRPr lang="en-US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8" name="TextBox 187"/>
          <p:cNvSpPr txBox="1"/>
          <p:nvPr/>
        </p:nvSpPr>
        <p:spPr>
          <a:xfrm>
            <a:off x="8561040" y="3576464"/>
            <a:ext cx="2173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</a:rPr>
              <a:t>Checklist: </a:t>
            </a:r>
          </a:p>
          <a:p>
            <a:pPr>
              <a:buFont typeface="Arial" pitchFamily="34" charset="0"/>
              <a:buChar char="•"/>
            </a:pPr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Are your construction lines faint?</a:t>
            </a:r>
          </a:p>
          <a:p>
            <a:pPr>
              <a:buFont typeface="Arial" pitchFamily="34" charset="0"/>
              <a:buChar char="•"/>
            </a:pPr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Have you clearly lined in your drawing?</a:t>
            </a:r>
          </a:p>
          <a:p>
            <a:pPr>
              <a:buFont typeface="Arial" pitchFamily="34" charset="0"/>
              <a:buChar char="•"/>
            </a:pPr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Are your drawings accurate?    </a:t>
            </a:r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sz="9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8620178" y="4206711"/>
            <a:ext cx="1957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In the  circle grade each drawing 1 -5, 1 being the best and 5 the worst.  </a:t>
            </a:r>
            <a:endParaRPr lang="en-US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4" name="Oval 193"/>
          <p:cNvSpPr/>
          <p:nvPr/>
        </p:nvSpPr>
        <p:spPr>
          <a:xfrm>
            <a:off x="9836466" y="4593966"/>
            <a:ext cx="351408" cy="35140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8" name="Oval 197"/>
          <p:cNvSpPr/>
          <p:nvPr/>
        </p:nvSpPr>
        <p:spPr>
          <a:xfrm>
            <a:off x="9841188" y="5017382"/>
            <a:ext cx="351408" cy="35140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2" name="Oval 201"/>
          <p:cNvSpPr/>
          <p:nvPr/>
        </p:nvSpPr>
        <p:spPr>
          <a:xfrm>
            <a:off x="9845910" y="5449430"/>
            <a:ext cx="351408" cy="35140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4" name="TextBox 203"/>
          <p:cNvSpPr txBox="1"/>
          <p:nvPr/>
        </p:nvSpPr>
        <p:spPr>
          <a:xfrm>
            <a:off x="8809721" y="4654317"/>
            <a:ext cx="8314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Drawing 1  </a:t>
            </a:r>
            <a:endParaRPr lang="en-US" sz="1050" dirty="0"/>
          </a:p>
        </p:txBody>
      </p:sp>
      <p:sp>
        <p:nvSpPr>
          <p:cNvPr id="205" name="TextBox 204"/>
          <p:cNvSpPr txBox="1"/>
          <p:nvPr/>
        </p:nvSpPr>
        <p:spPr>
          <a:xfrm>
            <a:off x="8822126" y="5041625"/>
            <a:ext cx="13230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Drawing 2 </a:t>
            </a:r>
            <a:endParaRPr lang="en-US" sz="1050" dirty="0"/>
          </a:p>
        </p:txBody>
      </p:sp>
      <p:sp>
        <p:nvSpPr>
          <p:cNvPr id="206" name="TextBox 205"/>
          <p:cNvSpPr txBox="1"/>
          <p:nvPr/>
        </p:nvSpPr>
        <p:spPr>
          <a:xfrm>
            <a:off x="8822126" y="5447914"/>
            <a:ext cx="13230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Drawing 3 </a:t>
            </a:r>
            <a:endParaRPr lang="en-US" sz="1050" dirty="0"/>
          </a:p>
        </p:txBody>
      </p:sp>
      <p:sp>
        <p:nvSpPr>
          <p:cNvPr id="189" name="TextBox 188"/>
          <p:cNvSpPr txBox="1"/>
          <p:nvPr/>
        </p:nvSpPr>
        <p:spPr>
          <a:xfrm>
            <a:off x="10649272" y="3652882"/>
            <a:ext cx="2173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</a:rPr>
              <a:t>Checklist: </a:t>
            </a:r>
          </a:p>
          <a:p>
            <a:pPr>
              <a:buFont typeface="Arial" pitchFamily="34" charset="0"/>
              <a:buChar char="•"/>
            </a:pPr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Are your construction lines faint?</a:t>
            </a:r>
          </a:p>
          <a:p>
            <a:pPr>
              <a:buFont typeface="Arial" pitchFamily="34" charset="0"/>
              <a:buChar char="•"/>
            </a:pPr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Have you clearly lined in your drawing?</a:t>
            </a:r>
          </a:p>
          <a:p>
            <a:pPr>
              <a:buFont typeface="Arial" pitchFamily="34" charset="0"/>
              <a:buChar char="•"/>
            </a:pPr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Are your drawings accurate?    </a:t>
            </a:r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sz="9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0" name="TextBox 189"/>
          <p:cNvSpPr txBox="1"/>
          <p:nvPr/>
        </p:nvSpPr>
        <p:spPr>
          <a:xfrm>
            <a:off x="10716073" y="4299213"/>
            <a:ext cx="1957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In the circle grade each drawing 1 -5, 1 being the best and 5 the worst.  </a:t>
            </a:r>
            <a:endParaRPr lang="en-US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32853" y="3374065"/>
            <a:ext cx="1115793" cy="836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62956" y="4368552"/>
            <a:ext cx="1115793" cy="836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55293" y="5367912"/>
            <a:ext cx="1123456" cy="842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7" name="Oval 226"/>
          <p:cNvSpPr/>
          <p:nvPr/>
        </p:nvSpPr>
        <p:spPr>
          <a:xfrm>
            <a:off x="5522536" y="3720480"/>
            <a:ext cx="310397" cy="310397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8" name="Oval 227"/>
          <p:cNvSpPr/>
          <p:nvPr/>
        </p:nvSpPr>
        <p:spPr>
          <a:xfrm>
            <a:off x="5519737" y="4706227"/>
            <a:ext cx="310397" cy="310397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9" name="Oval 228"/>
          <p:cNvSpPr/>
          <p:nvPr/>
        </p:nvSpPr>
        <p:spPr>
          <a:xfrm>
            <a:off x="5519737" y="5676239"/>
            <a:ext cx="310397" cy="310397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0" name="Oval 229"/>
          <p:cNvSpPr/>
          <p:nvPr/>
        </p:nvSpPr>
        <p:spPr>
          <a:xfrm>
            <a:off x="9848341" y="5864844"/>
            <a:ext cx="351408" cy="35140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4" name="TextBox 233"/>
          <p:cNvSpPr txBox="1"/>
          <p:nvPr/>
        </p:nvSpPr>
        <p:spPr>
          <a:xfrm>
            <a:off x="8836439" y="5866578"/>
            <a:ext cx="13230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Drawing 4 </a:t>
            </a:r>
            <a:endParaRPr lang="en-US" sz="1050" dirty="0"/>
          </a:p>
        </p:txBody>
      </p:sp>
      <p:sp>
        <p:nvSpPr>
          <p:cNvPr id="235" name="Oval 234"/>
          <p:cNvSpPr/>
          <p:nvPr/>
        </p:nvSpPr>
        <p:spPr>
          <a:xfrm>
            <a:off x="12026814" y="4621717"/>
            <a:ext cx="351408" cy="35140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6" name="Oval 235"/>
          <p:cNvSpPr/>
          <p:nvPr/>
        </p:nvSpPr>
        <p:spPr>
          <a:xfrm>
            <a:off x="12031536" y="5045133"/>
            <a:ext cx="351408" cy="35140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7" name="Oval 236"/>
          <p:cNvSpPr/>
          <p:nvPr/>
        </p:nvSpPr>
        <p:spPr>
          <a:xfrm>
            <a:off x="12036258" y="5477181"/>
            <a:ext cx="351408" cy="35140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8" name="TextBox 237"/>
          <p:cNvSpPr txBox="1"/>
          <p:nvPr/>
        </p:nvSpPr>
        <p:spPr>
          <a:xfrm>
            <a:off x="11000069" y="4682068"/>
            <a:ext cx="8314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Drawing 2  </a:t>
            </a:r>
            <a:endParaRPr lang="en-US" sz="1050" dirty="0"/>
          </a:p>
        </p:txBody>
      </p:sp>
      <p:sp>
        <p:nvSpPr>
          <p:cNvPr id="239" name="TextBox 238"/>
          <p:cNvSpPr txBox="1"/>
          <p:nvPr/>
        </p:nvSpPr>
        <p:spPr>
          <a:xfrm>
            <a:off x="11012474" y="5069376"/>
            <a:ext cx="13230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Drawing 5 </a:t>
            </a:r>
            <a:endParaRPr lang="en-US" sz="1050" dirty="0"/>
          </a:p>
        </p:txBody>
      </p:sp>
      <p:sp>
        <p:nvSpPr>
          <p:cNvPr id="240" name="TextBox 239"/>
          <p:cNvSpPr txBox="1"/>
          <p:nvPr/>
        </p:nvSpPr>
        <p:spPr>
          <a:xfrm>
            <a:off x="11012474" y="5475665"/>
            <a:ext cx="13230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Drawing 7 </a:t>
            </a:r>
            <a:endParaRPr lang="en-US" sz="1050" dirty="0"/>
          </a:p>
        </p:txBody>
      </p:sp>
      <p:sp>
        <p:nvSpPr>
          <p:cNvPr id="241" name="Oval 240"/>
          <p:cNvSpPr/>
          <p:nvPr/>
        </p:nvSpPr>
        <p:spPr>
          <a:xfrm>
            <a:off x="12038689" y="5892595"/>
            <a:ext cx="351408" cy="35140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2" name="TextBox 241"/>
          <p:cNvSpPr txBox="1"/>
          <p:nvPr/>
        </p:nvSpPr>
        <p:spPr>
          <a:xfrm>
            <a:off x="11009312" y="5842828"/>
            <a:ext cx="13230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Drawing 10 </a:t>
            </a:r>
            <a:endParaRPr lang="en-US" sz="1050" dirty="0"/>
          </a:p>
        </p:txBody>
      </p:sp>
      <p:sp>
        <p:nvSpPr>
          <p:cNvPr id="244" name="TextBox 243"/>
          <p:cNvSpPr txBox="1"/>
          <p:nvPr/>
        </p:nvSpPr>
        <p:spPr>
          <a:xfrm>
            <a:off x="615309" y="6850940"/>
            <a:ext cx="282095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1050" dirty="0" smtClean="0"/>
              <a:t>Working with others in group tasks </a:t>
            </a:r>
            <a:endParaRPr lang="en-US" sz="1050" dirty="0"/>
          </a:p>
        </p:txBody>
      </p:sp>
      <p:sp>
        <p:nvSpPr>
          <p:cNvPr id="245" name="TextBox 244"/>
          <p:cNvSpPr txBox="1"/>
          <p:nvPr/>
        </p:nvSpPr>
        <p:spPr>
          <a:xfrm>
            <a:off x="671705" y="7335688"/>
            <a:ext cx="27767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I took a passive role in the group work </a:t>
            </a:r>
            <a:endParaRPr lang="en-US" sz="900" dirty="0"/>
          </a:p>
        </p:txBody>
      </p:sp>
      <p:sp>
        <p:nvSpPr>
          <p:cNvPr id="246" name="Oval 245"/>
          <p:cNvSpPr/>
          <p:nvPr/>
        </p:nvSpPr>
        <p:spPr>
          <a:xfrm>
            <a:off x="2731225" y="7284497"/>
            <a:ext cx="351408" cy="35140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7" name="TextBox 246"/>
          <p:cNvSpPr txBox="1"/>
          <p:nvPr/>
        </p:nvSpPr>
        <p:spPr>
          <a:xfrm>
            <a:off x="669986" y="7882136"/>
            <a:ext cx="206123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I took an active role within the group and I was involved  in helping find solutions.   </a:t>
            </a:r>
            <a:endParaRPr lang="en-US" sz="900" dirty="0"/>
          </a:p>
        </p:txBody>
      </p:sp>
      <p:sp>
        <p:nvSpPr>
          <p:cNvPr id="248" name="Oval 247"/>
          <p:cNvSpPr/>
          <p:nvPr/>
        </p:nvSpPr>
        <p:spPr>
          <a:xfrm>
            <a:off x="2722593" y="7968952"/>
            <a:ext cx="351408" cy="35140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9" name="TextBox 248"/>
          <p:cNvSpPr txBox="1"/>
          <p:nvPr/>
        </p:nvSpPr>
        <p:spPr>
          <a:xfrm>
            <a:off x="706369" y="8607732"/>
            <a:ext cx="2061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I helped to lead the group and encouraged others to participate</a:t>
            </a:r>
            <a:endParaRPr lang="en-US" sz="900" dirty="0"/>
          </a:p>
        </p:txBody>
      </p:sp>
      <p:sp>
        <p:nvSpPr>
          <p:cNvPr id="250" name="Oval 249"/>
          <p:cNvSpPr/>
          <p:nvPr/>
        </p:nvSpPr>
        <p:spPr>
          <a:xfrm>
            <a:off x="2722593" y="8617024"/>
            <a:ext cx="351408" cy="35140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2" name="Rounded Rectangle 251"/>
          <p:cNvSpPr/>
          <p:nvPr/>
        </p:nvSpPr>
        <p:spPr>
          <a:xfrm>
            <a:off x="3860216" y="6703149"/>
            <a:ext cx="2828616" cy="2561947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3" name="TextBox 252"/>
          <p:cNvSpPr txBox="1"/>
          <p:nvPr/>
        </p:nvSpPr>
        <p:spPr>
          <a:xfrm>
            <a:off x="3975779" y="6866111"/>
            <a:ext cx="282095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1050" dirty="0" smtClean="0"/>
              <a:t>Constructing paper models </a:t>
            </a:r>
            <a:endParaRPr lang="en-US" sz="1050" dirty="0"/>
          </a:p>
        </p:txBody>
      </p:sp>
      <p:sp>
        <p:nvSpPr>
          <p:cNvPr id="254" name="TextBox 253"/>
          <p:cNvSpPr txBox="1"/>
          <p:nvPr/>
        </p:nvSpPr>
        <p:spPr>
          <a:xfrm>
            <a:off x="4032175" y="7350859"/>
            <a:ext cx="2776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I helped to make basic shapes/forms </a:t>
            </a:r>
          </a:p>
          <a:p>
            <a:r>
              <a:rPr lang="en-US" sz="900" dirty="0" smtClean="0"/>
              <a:t>In paper/card</a:t>
            </a:r>
            <a:endParaRPr lang="en-US" sz="900" dirty="0"/>
          </a:p>
        </p:txBody>
      </p:sp>
      <p:sp>
        <p:nvSpPr>
          <p:cNvPr id="255" name="Oval 254"/>
          <p:cNvSpPr/>
          <p:nvPr/>
        </p:nvSpPr>
        <p:spPr>
          <a:xfrm>
            <a:off x="6091695" y="7299668"/>
            <a:ext cx="351408" cy="35140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6" name="TextBox 255"/>
          <p:cNvSpPr txBox="1"/>
          <p:nvPr/>
        </p:nvSpPr>
        <p:spPr>
          <a:xfrm>
            <a:off x="4030456" y="7897307"/>
            <a:ext cx="2061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I helped to make more complicated parts of the model out of paper/card</a:t>
            </a:r>
            <a:endParaRPr lang="en-US" sz="900" dirty="0"/>
          </a:p>
        </p:txBody>
      </p:sp>
      <p:sp>
        <p:nvSpPr>
          <p:cNvPr id="257" name="Oval 256"/>
          <p:cNvSpPr/>
          <p:nvPr/>
        </p:nvSpPr>
        <p:spPr>
          <a:xfrm>
            <a:off x="6083063" y="7984123"/>
            <a:ext cx="351408" cy="35140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8" name="TextBox 257"/>
          <p:cNvSpPr txBox="1"/>
          <p:nvPr/>
        </p:nvSpPr>
        <p:spPr>
          <a:xfrm>
            <a:off x="4066839" y="8622903"/>
            <a:ext cx="206123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I made decisions and was able to effectively create load bearing structures </a:t>
            </a:r>
            <a:endParaRPr lang="en-US" sz="900" dirty="0"/>
          </a:p>
        </p:txBody>
      </p:sp>
      <p:sp>
        <p:nvSpPr>
          <p:cNvPr id="259" name="Oval 258"/>
          <p:cNvSpPr/>
          <p:nvPr/>
        </p:nvSpPr>
        <p:spPr>
          <a:xfrm>
            <a:off x="6083063" y="8632195"/>
            <a:ext cx="351408" cy="35140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8" name="Oval 167"/>
          <p:cNvSpPr/>
          <p:nvPr/>
        </p:nvSpPr>
        <p:spPr>
          <a:xfrm>
            <a:off x="7653636" y="5676239"/>
            <a:ext cx="351408" cy="35140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0" name="Oval 169"/>
          <p:cNvSpPr/>
          <p:nvPr/>
        </p:nvSpPr>
        <p:spPr>
          <a:xfrm>
            <a:off x="6808942" y="5842828"/>
            <a:ext cx="309418" cy="30941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8" name="Oval 177"/>
          <p:cNvSpPr/>
          <p:nvPr/>
        </p:nvSpPr>
        <p:spPr>
          <a:xfrm>
            <a:off x="6832848" y="4347166"/>
            <a:ext cx="309418" cy="30941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4" name="TextBox 163"/>
          <p:cNvSpPr txBox="1"/>
          <p:nvPr/>
        </p:nvSpPr>
        <p:spPr>
          <a:xfrm>
            <a:off x="7905121" y="6764595"/>
            <a:ext cx="13617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TEACHER FEEDBACK </a:t>
            </a:r>
            <a:endParaRPr lang="en-US" sz="1050" dirty="0"/>
          </a:p>
        </p:txBody>
      </p:sp>
      <p:sp>
        <p:nvSpPr>
          <p:cNvPr id="179" name="TextBox 178"/>
          <p:cNvSpPr txBox="1"/>
          <p:nvPr/>
        </p:nvSpPr>
        <p:spPr>
          <a:xfrm>
            <a:off x="7301112" y="6976502"/>
            <a:ext cx="2535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</a:rPr>
              <a:t>Use this space to record  any feedback from your teacher.  </a:t>
            </a:r>
            <a:endParaRPr lang="en-US" sz="9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1" name="Rectangle 180"/>
          <p:cNvSpPr/>
          <p:nvPr/>
        </p:nvSpPr>
        <p:spPr>
          <a:xfrm>
            <a:off x="7408912" y="7350858"/>
            <a:ext cx="2232248" cy="63326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2" name="Rectangle 181"/>
          <p:cNvSpPr/>
          <p:nvPr/>
        </p:nvSpPr>
        <p:spPr>
          <a:xfrm>
            <a:off x="7408912" y="8055767"/>
            <a:ext cx="2232248" cy="63326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3" name="Rectangle 182"/>
          <p:cNvSpPr/>
          <p:nvPr/>
        </p:nvSpPr>
        <p:spPr>
          <a:xfrm>
            <a:off x="7408912" y="8760676"/>
            <a:ext cx="2232248" cy="63326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4" name="TextBox 183"/>
          <p:cNvSpPr txBox="1"/>
          <p:nvPr/>
        </p:nvSpPr>
        <p:spPr>
          <a:xfrm>
            <a:off x="7355954" y="7339930"/>
            <a:ext cx="13617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TASK</a:t>
            </a:r>
            <a:endParaRPr lang="en-US" sz="1050" dirty="0"/>
          </a:p>
        </p:txBody>
      </p:sp>
      <p:sp>
        <p:nvSpPr>
          <p:cNvPr id="185" name="TextBox 184"/>
          <p:cNvSpPr txBox="1"/>
          <p:nvPr/>
        </p:nvSpPr>
        <p:spPr>
          <a:xfrm>
            <a:off x="7355954" y="8027451"/>
            <a:ext cx="13617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TASK</a:t>
            </a:r>
            <a:endParaRPr lang="en-US" sz="1050" dirty="0"/>
          </a:p>
        </p:txBody>
      </p:sp>
      <p:sp>
        <p:nvSpPr>
          <p:cNvPr id="192" name="TextBox 191"/>
          <p:cNvSpPr txBox="1"/>
          <p:nvPr/>
        </p:nvSpPr>
        <p:spPr>
          <a:xfrm>
            <a:off x="7355954" y="8734022"/>
            <a:ext cx="13617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TASK</a:t>
            </a:r>
            <a:endParaRPr lang="en-US" sz="1050" dirty="0"/>
          </a:p>
        </p:txBody>
      </p:sp>
      <p:sp>
        <p:nvSpPr>
          <p:cNvPr id="193" name="Rectangle 192"/>
          <p:cNvSpPr/>
          <p:nvPr/>
        </p:nvSpPr>
        <p:spPr>
          <a:xfrm>
            <a:off x="7408911" y="7350859"/>
            <a:ext cx="1308789" cy="21566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5" name="Rectangle 194"/>
          <p:cNvSpPr/>
          <p:nvPr/>
        </p:nvSpPr>
        <p:spPr>
          <a:xfrm>
            <a:off x="7405792" y="8056181"/>
            <a:ext cx="1308789" cy="21566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6" name="Rectangle 195"/>
          <p:cNvSpPr/>
          <p:nvPr/>
        </p:nvSpPr>
        <p:spPr>
          <a:xfrm>
            <a:off x="7408912" y="8762296"/>
            <a:ext cx="1308789" cy="21566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7" name="TextBox 196"/>
          <p:cNvSpPr txBox="1"/>
          <p:nvPr/>
        </p:nvSpPr>
        <p:spPr>
          <a:xfrm>
            <a:off x="10677217" y="6763866"/>
            <a:ext cx="13617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PUPIL ACTION PLAN</a:t>
            </a:r>
            <a:endParaRPr lang="en-US" sz="1050" dirty="0"/>
          </a:p>
        </p:txBody>
      </p:sp>
      <p:sp>
        <p:nvSpPr>
          <p:cNvPr id="199" name="TextBox 198"/>
          <p:cNvSpPr txBox="1"/>
          <p:nvPr/>
        </p:nvSpPr>
        <p:spPr>
          <a:xfrm>
            <a:off x="10073208" y="6975773"/>
            <a:ext cx="2535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</a:rPr>
              <a:t>Use this space to state how you intend to make improvements to your work.  </a:t>
            </a:r>
            <a:endParaRPr lang="en-US" sz="9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0" name="Rectangle 199"/>
          <p:cNvSpPr/>
          <p:nvPr/>
        </p:nvSpPr>
        <p:spPr>
          <a:xfrm>
            <a:off x="10181008" y="7350129"/>
            <a:ext cx="2232248" cy="63326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1" name="Rectangle 200"/>
          <p:cNvSpPr/>
          <p:nvPr/>
        </p:nvSpPr>
        <p:spPr>
          <a:xfrm>
            <a:off x="10181008" y="8055038"/>
            <a:ext cx="2232248" cy="63326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3" name="Rectangle 202"/>
          <p:cNvSpPr/>
          <p:nvPr/>
        </p:nvSpPr>
        <p:spPr>
          <a:xfrm>
            <a:off x="10181008" y="8759947"/>
            <a:ext cx="2232248" cy="63326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7" name="TextBox 206"/>
          <p:cNvSpPr txBox="1"/>
          <p:nvPr/>
        </p:nvSpPr>
        <p:spPr>
          <a:xfrm>
            <a:off x="10128050" y="7339201"/>
            <a:ext cx="13617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NEXT STEPS </a:t>
            </a:r>
            <a:endParaRPr lang="en-US" sz="1050" dirty="0"/>
          </a:p>
        </p:txBody>
      </p:sp>
      <p:sp>
        <p:nvSpPr>
          <p:cNvPr id="208" name="TextBox 207"/>
          <p:cNvSpPr txBox="1"/>
          <p:nvPr/>
        </p:nvSpPr>
        <p:spPr>
          <a:xfrm>
            <a:off x="10128050" y="8026722"/>
            <a:ext cx="13617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NEXT STEPS </a:t>
            </a:r>
            <a:endParaRPr lang="en-US" sz="1050" dirty="0"/>
          </a:p>
        </p:txBody>
      </p:sp>
      <p:sp>
        <p:nvSpPr>
          <p:cNvPr id="209" name="TextBox 208"/>
          <p:cNvSpPr txBox="1"/>
          <p:nvPr/>
        </p:nvSpPr>
        <p:spPr>
          <a:xfrm>
            <a:off x="10128050" y="8733293"/>
            <a:ext cx="13617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STEPS </a:t>
            </a:r>
            <a:endParaRPr lang="en-US" sz="1050" dirty="0"/>
          </a:p>
        </p:txBody>
      </p:sp>
      <p:sp>
        <p:nvSpPr>
          <p:cNvPr id="210" name="Rectangle 209"/>
          <p:cNvSpPr/>
          <p:nvPr/>
        </p:nvSpPr>
        <p:spPr>
          <a:xfrm>
            <a:off x="10181007" y="7350130"/>
            <a:ext cx="1308789" cy="21566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1" name="Rectangle 210"/>
          <p:cNvSpPr/>
          <p:nvPr/>
        </p:nvSpPr>
        <p:spPr>
          <a:xfrm>
            <a:off x="10177888" y="8055452"/>
            <a:ext cx="1308789" cy="21566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2" name="Rectangle 211"/>
          <p:cNvSpPr/>
          <p:nvPr/>
        </p:nvSpPr>
        <p:spPr>
          <a:xfrm>
            <a:off x="10181008" y="8761567"/>
            <a:ext cx="1308789" cy="21566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3" name="TextBox 212"/>
          <p:cNvSpPr txBox="1"/>
          <p:nvPr/>
        </p:nvSpPr>
        <p:spPr>
          <a:xfrm>
            <a:off x="8827864" y="2970506"/>
            <a:ext cx="26619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595959"/>
                </a:solidFill>
              </a:rPr>
              <a:t>Hole drilled too close to edge and at incorrect depth</a:t>
            </a:r>
            <a:endParaRPr lang="en-US" sz="900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2780</TotalTime>
  <Words>661</Words>
  <Application>Microsoft Office PowerPoint</Application>
  <PresentationFormat>A3 Paper (297x420 mm)</PresentationFormat>
  <Paragraphs>90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Office Theme</vt:lpstr>
      <vt:lpstr>Custom Design</vt:lpstr>
      <vt:lpstr>Slide 1</vt:lpstr>
    </vt:vector>
  </TitlesOfParts>
  <Company>Paisley Grammar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Edward Clements</dc:creator>
  <cp:lastModifiedBy>spgnelsonj1</cp:lastModifiedBy>
  <cp:revision>94</cp:revision>
  <dcterms:created xsi:type="dcterms:W3CDTF">2010-10-18T16:51:09Z</dcterms:created>
  <dcterms:modified xsi:type="dcterms:W3CDTF">2012-11-12T14:21:48Z</dcterms:modified>
</cp:coreProperties>
</file>